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63" r:id="rId4"/>
    <p:sldId id="272" r:id="rId5"/>
    <p:sldId id="265" r:id="rId6"/>
    <p:sldId id="273" r:id="rId7"/>
    <p:sldId id="268" r:id="rId8"/>
    <p:sldId id="269" r:id="rId9"/>
    <p:sldId id="275" r:id="rId10"/>
    <p:sldId id="276" r:id="rId11"/>
    <p:sldId id="279" r:id="rId12"/>
    <p:sldId id="283" r:id="rId13"/>
    <p:sldId id="285" r:id="rId14"/>
    <p:sldId id="286" r:id="rId15"/>
    <p:sldId id="270" r:id="rId16"/>
  </p:sldIdLst>
  <p:sldSz cx="12192000" cy="6858000"/>
  <p:notesSz cx="6735763" cy="9866313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3" d="100"/>
          <a:sy n="93" d="100"/>
        </p:scale>
        <p:origin x="-1122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ED1DDACF-F115-4A30-A9E6-243CD31FA84C}" type="datetimeFigureOut">
              <a:rPr lang="sl-SI" smtClean="0"/>
              <a:t>31.3.2017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5EE56AC4-E64C-45B8-ADDC-03376216E3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484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621E6-B005-4E71-9FE1-4B2E94834596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630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12192000" cy="6866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2048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0154"/>
            <a:ext cx="9144000" cy="165576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40" y="473754"/>
            <a:ext cx="1980721" cy="27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31" r="-7"/>
          <a:stretch/>
        </p:blipFill>
        <p:spPr>
          <a:xfrm>
            <a:off x="-1" y="6351"/>
            <a:ext cx="12192001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B89A-667E-4119-8834-8B0F8BEF9BE5}" type="datetimeFigureOut">
              <a:rPr lang="sl-SI" smtClean="0"/>
              <a:t>31.3.2017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485B-13F7-43A7-ACC5-B7B6BC7B5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147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31" r="-7"/>
          <a:stretch/>
        </p:blipFill>
        <p:spPr>
          <a:xfrm>
            <a:off x="-1" y="6351"/>
            <a:ext cx="12192001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6853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B89A-667E-4119-8834-8B0F8BEF9BE5}" type="datetimeFigureOut">
              <a:rPr lang="sl-SI" smtClean="0"/>
              <a:t>31.3.2017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485B-13F7-43A7-ACC5-B7B6BC7B5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093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B89A-667E-4119-8834-8B0F8BEF9BE5}" type="datetimeFigureOut">
              <a:rPr lang="sl-SI" smtClean="0"/>
              <a:t>31.3.2017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485B-13F7-43A7-ACC5-B7B6BC7B5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9015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B89A-667E-4119-8834-8B0F8BEF9BE5}" type="datetimeFigureOut">
              <a:rPr lang="sl-SI" smtClean="0"/>
              <a:t>31.3.2017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485B-13F7-43A7-ACC5-B7B6BC7B5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4001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B89A-667E-4119-8834-8B0F8BEF9BE5}" type="datetimeFigureOut">
              <a:rPr lang="sl-SI" smtClean="0"/>
              <a:t>31.3.2017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485B-13F7-43A7-ACC5-B7B6BC7B5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0549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B89A-667E-4119-8834-8B0F8BEF9BE5}" type="datetimeFigureOut">
              <a:rPr lang="sl-SI" smtClean="0"/>
              <a:t>31.3.2017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485B-13F7-43A7-ACC5-B7B6BC7B5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690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31" r="-7"/>
          <a:stretch/>
        </p:blipFill>
        <p:spPr>
          <a:xfrm>
            <a:off x="-1" y="6351"/>
            <a:ext cx="12192001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2048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0154"/>
            <a:ext cx="9144000" cy="165576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55" y="475338"/>
            <a:ext cx="1980417" cy="27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12192000" cy="6866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2307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31" r="-7"/>
          <a:stretch/>
        </p:blipFill>
        <p:spPr>
          <a:xfrm>
            <a:off x="-1" y="6351"/>
            <a:ext cx="12192001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302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12192000" cy="6866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683" y="5398844"/>
            <a:ext cx="2198016" cy="155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54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31" r="-7"/>
          <a:stretch/>
        </p:blipFill>
        <p:spPr>
          <a:xfrm>
            <a:off x="-1" y="6351"/>
            <a:ext cx="12192001" cy="68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50" y="5399882"/>
            <a:ext cx="2196549" cy="15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9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/>
          <a:stretch/>
        </p:blipFill>
        <p:spPr>
          <a:xfrm>
            <a:off x="-19050" y="0"/>
            <a:ext cx="12213821" cy="454342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08" y="4430711"/>
            <a:ext cx="1980418" cy="27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416" r="-1"/>
          <a:stretch/>
        </p:blipFill>
        <p:spPr>
          <a:xfrm>
            <a:off x="9525" y="-1"/>
            <a:ext cx="12182475" cy="4562475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08" y="4430711"/>
            <a:ext cx="1980418" cy="27972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489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12192000" cy="6866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B89A-667E-4119-8834-8B0F8BEF9BE5}" type="datetimeFigureOut">
              <a:rPr lang="sl-SI" smtClean="0"/>
              <a:t>31.3.2017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485B-13F7-43A7-ACC5-B7B6BC7B5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6665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B89A-667E-4119-8834-8B0F8BEF9BE5}" type="datetimeFigureOut">
              <a:rPr lang="sl-SI" smtClean="0"/>
              <a:t>31.3.2017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D485B-13F7-43A7-ACC5-B7B6BC7B549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099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65" r:id="rId5"/>
    <p:sldLayoutId id="2147483660" r:id="rId6"/>
    <p:sldLayoutId id="2147483651" r:id="rId7"/>
    <p:sldLayoutId id="2147483666" r:id="rId8"/>
    <p:sldLayoutId id="2147483654" r:id="rId9"/>
    <p:sldLayoutId id="2147483655" r:id="rId10"/>
    <p:sldLayoutId id="2147483652" r:id="rId11"/>
    <p:sldLayoutId id="2147483653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latin typeface="PF BeauSans Pro SemiBold" panose="02000503000000020004" pitchFamily="2" charset="0"/>
              </a:rPr>
              <a:t>Predstavitev programa</a:t>
            </a:r>
            <a:r>
              <a:rPr lang="en-US" dirty="0">
                <a:latin typeface="PF BeauSans Pro SemiBold" panose="02000503000000020004" pitchFamily="2" charset="0"/>
              </a:rPr>
              <a:t/>
            </a:r>
            <a:br>
              <a:rPr lang="en-US" dirty="0">
                <a:latin typeface="PF BeauSans Pro SemiBold" panose="02000503000000020004" pitchFamily="2" charset="0"/>
              </a:rPr>
            </a:br>
            <a:r>
              <a:rPr lang="sl-SI" sz="2800" dirty="0" smtClean="0">
                <a:latin typeface="PF BeauSans Pro SemiBold" panose="02000503000000020004" pitchFamily="2" charset="0"/>
              </a:rPr>
              <a:t>Janko Drnovšek</a:t>
            </a:r>
            <a:endParaRPr lang="sl-SI" dirty="0">
              <a:latin typeface="PF BeauSans Pro SemiBold" panose="02000503000000020004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5520266"/>
            <a:ext cx="9144000" cy="1035651"/>
          </a:xfrm>
        </p:spPr>
        <p:txBody>
          <a:bodyPr>
            <a:normAutofit/>
          </a:bodyPr>
          <a:lstStyle/>
          <a:p>
            <a:r>
              <a:rPr lang="sl-SI" sz="1800" dirty="0" smtClean="0"/>
              <a:t>Akademski zbor FE, 30. marec 2017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16419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t="14275" r="25426" b="19904"/>
          <a:stretch/>
        </p:blipFill>
        <p:spPr bwMode="auto">
          <a:xfrm>
            <a:off x="1562746" y="182636"/>
            <a:ext cx="8730536" cy="648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42875"/>
            <a:ext cx="8636992" cy="648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ipsa 1"/>
          <p:cNvSpPr/>
          <p:nvPr/>
        </p:nvSpPr>
        <p:spPr>
          <a:xfrm>
            <a:off x="5029200" y="4019550"/>
            <a:ext cx="2200275" cy="1857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43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23825"/>
            <a:ext cx="8649038" cy="648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771775" y="914400"/>
            <a:ext cx="4324350" cy="409575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2771775" y="2552700"/>
            <a:ext cx="4324350" cy="409575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2843212" y="4200525"/>
            <a:ext cx="4324350" cy="409575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3495675" y="3200400"/>
            <a:ext cx="59245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Students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need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less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detailed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specialized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content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but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rather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the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ability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of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life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long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sl-SI" sz="1400" dirty="0" err="1" smtClean="0">
                <a:latin typeface="Calibri Light" panose="020F0302020204030204" pitchFamily="34" charset="0"/>
                <a:cs typeface="Arial" panose="020B0604020202020204" pitchFamily="34" charset="0"/>
              </a:rPr>
              <a:t>learning</a:t>
            </a:r>
            <a:r>
              <a:rPr lang="sl-SI" sz="14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.</a:t>
            </a:r>
            <a:endParaRPr lang="sl-SI" sz="14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ipsa 2"/>
          <p:cNvSpPr/>
          <p:nvPr/>
        </p:nvSpPr>
        <p:spPr>
          <a:xfrm>
            <a:off x="2650330" y="3048001"/>
            <a:ext cx="6969920" cy="11525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25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47638"/>
            <a:ext cx="8633992" cy="648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1371600" y="695325"/>
            <a:ext cx="3733800" cy="25812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6962775" y="3600450"/>
            <a:ext cx="3733800" cy="25812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57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6774" y="403225"/>
            <a:ext cx="11172825" cy="1325563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Moja motivacija in popotnica za naprej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62025" y="1654175"/>
            <a:ext cx="10020300" cy="2136775"/>
          </a:xfrm>
        </p:spPr>
        <p:txBody>
          <a:bodyPr>
            <a:normAutofit/>
          </a:bodyPr>
          <a:lstStyle/>
          <a:p>
            <a:r>
              <a:rPr lang="sl-SI" b="1" dirty="0" smtClean="0"/>
              <a:t>Izpolnjena profesionalna pričakovanja</a:t>
            </a:r>
          </a:p>
          <a:p>
            <a:r>
              <a:rPr lang="sl-SI" b="1" dirty="0" smtClean="0"/>
              <a:t>Odlična ožja in širša ekipa</a:t>
            </a:r>
          </a:p>
          <a:p>
            <a:r>
              <a:rPr lang="sl-SI" b="1" dirty="0" smtClean="0"/>
              <a:t>Zahvala kolektivu</a:t>
            </a:r>
          </a:p>
          <a:p>
            <a:r>
              <a:rPr lang="sl-SI" b="1" dirty="0" smtClean="0"/>
              <a:t>FE = blagovna znamka = odličnost = stabilnost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990601" y="6052691"/>
            <a:ext cx="333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 smtClean="0">
                <a:solidFill>
                  <a:schemeClr val="bg1">
                    <a:lumMod val="65000"/>
                  </a:schemeClr>
                </a:solidFill>
              </a:rPr>
              <a:t>Lmk.fe.uni</a:t>
            </a:r>
            <a:r>
              <a:rPr lang="sl-SI" sz="2000" b="1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sl-SI" sz="2000" b="1" dirty="0" err="1" smtClean="0">
                <a:solidFill>
                  <a:schemeClr val="bg1">
                    <a:lumMod val="65000"/>
                  </a:schemeClr>
                </a:solidFill>
              </a:rPr>
              <a:t>lj.si</a:t>
            </a:r>
            <a:endParaRPr lang="sl-SI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895351" y="4476747"/>
            <a:ext cx="91535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>
              <a:buNone/>
            </a:pPr>
            <a:r>
              <a:rPr lang="sl-SI" sz="2800" b="1" dirty="0">
                <a:solidFill>
                  <a:srgbClr val="FF0000"/>
                </a:solidFill>
              </a:rPr>
              <a:t>PREDLOG ZA PRODEKANE</a:t>
            </a:r>
          </a:p>
          <a:p>
            <a:pPr marL="85725">
              <a:buNone/>
            </a:pPr>
            <a:r>
              <a:rPr lang="sl-SI" sz="2000" b="1" dirty="0"/>
              <a:t>Prof.dr. Andrej Košir </a:t>
            </a:r>
            <a:r>
              <a:rPr lang="sl-SI" dirty="0"/>
              <a:t>Prodekan za pedagoško dejavnost</a:t>
            </a:r>
            <a:endParaRPr lang="sl-SI" sz="2400" dirty="0"/>
          </a:p>
          <a:p>
            <a:pPr marL="85725">
              <a:buNone/>
            </a:pPr>
            <a:r>
              <a:rPr lang="sl-SI" sz="2000" b="1" dirty="0"/>
              <a:t>Prof. dr. Damijan </a:t>
            </a:r>
            <a:r>
              <a:rPr lang="sl-SI" sz="2000" b="1" dirty="0" err="1"/>
              <a:t>Miljavec</a:t>
            </a:r>
            <a:r>
              <a:rPr lang="sl-SI" sz="2000" b="1" dirty="0"/>
              <a:t> </a:t>
            </a:r>
            <a:r>
              <a:rPr lang="sl-SI" dirty="0"/>
              <a:t>Prodekan za znanstveno-raziskovalno dejavnost</a:t>
            </a:r>
            <a:endParaRPr lang="sl-SI" sz="2000" dirty="0"/>
          </a:p>
          <a:p>
            <a:pPr marL="85725">
              <a:buNone/>
            </a:pPr>
            <a:r>
              <a:rPr lang="sl-SI" sz="2000" b="1" dirty="0"/>
              <a:t>Izr. prof. dr. David </a:t>
            </a:r>
            <a:r>
              <a:rPr lang="sl-SI" sz="2000" b="1" dirty="0" err="1"/>
              <a:t>Nedeljković</a:t>
            </a:r>
            <a:r>
              <a:rPr lang="sl-SI" sz="2000" b="1" dirty="0"/>
              <a:t> </a:t>
            </a:r>
            <a:r>
              <a:rPr lang="pl-PL" dirty="0"/>
              <a:t>Prodekan za finančne zadeve in kakovost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993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40301" y="-1"/>
            <a:ext cx="12232300" cy="688538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6" name="Picture 4" descr="Rezultat iskanja slik za novi fe vh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9" b="16539"/>
          <a:stretch/>
        </p:blipFill>
        <p:spPr bwMode="auto">
          <a:xfrm>
            <a:off x="-40301" y="0"/>
            <a:ext cx="12232299" cy="363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386109" y="5481701"/>
            <a:ext cx="2351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„</a:t>
            </a:r>
            <a:r>
              <a:rPr lang="sl-SI" sz="1600" dirty="0" err="1" smtClean="0">
                <a:solidFill>
                  <a:schemeClr val="bg1"/>
                </a:solidFill>
              </a:rPr>
              <a:t>This</a:t>
            </a:r>
            <a:r>
              <a:rPr lang="sl-SI" sz="1600" dirty="0" smtClean="0">
                <a:solidFill>
                  <a:schemeClr val="bg1"/>
                </a:solidFill>
              </a:rPr>
              <a:t> is </a:t>
            </a:r>
            <a:r>
              <a:rPr lang="sl-SI" sz="1600" dirty="0" err="1" smtClean="0">
                <a:solidFill>
                  <a:schemeClr val="bg1"/>
                </a:solidFill>
              </a:rPr>
              <a:t>the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place of useful </a:t>
            </a:r>
            <a:r>
              <a:rPr lang="sl-SI" sz="1600" dirty="0" smtClean="0">
                <a:solidFill>
                  <a:schemeClr val="bg1"/>
                </a:solidFill>
              </a:rPr>
              <a:t>l</a:t>
            </a:r>
            <a:r>
              <a:rPr lang="en-US" sz="1600" dirty="0" smtClean="0">
                <a:solidFill>
                  <a:schemeClr val="bg1"/>
                </a:solidFill>
              </a:rPr>
              <a:t>earning„</a:t>
            </a:r>
            <a:endParaRPr lang="sl-SI" sz="1600" dirty="0" smtClean="0">
              <a:solidFill>
                <a:schemeClr val="bg1"/>
              </a:solidFill>
            </a:endParaRPr>
          </a:p>
          <a:p>
            <a:pPr algn="ctr"/>
            <a:endParaRPr lang="sl-SI" sz="1600" dirty="0" smtClean="0">
              <a:solidFill>
                <a:schemeClr val="bg1"/>
              </a:solidFill>
            </a:endParaRP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Lord Kelvin</a:t>
            </a:r>
          </a:p>
        </p:txBody>
      </p:sp>
      <p:pic>
        <p:nvPicPr>
          <p:cNvPr id="7" name="Picture 6" descr="Rezultat iskanja slik za lord kelv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" y="2825503"/>
            <a:ext cx="1588882" cy="19305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Pravokotnik 7"/>
          <p:cNvSpPr/>
          <p:nvPr/>
        </p:nvSpPr>
        <p:spPr>
          <a:xfrm>
            <a:off x="319427" y="4866085"/>
            <a:ext cx="248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600" b="1" dirty="0" smtClean="0">
                <a:solidFill>
                  <a:schemeClr val="bg1"/>
                </a:solidFill>
              </a:rPr>
              <a:t>To je mesto uporabnega učenja</a:t>
            </a:r>
            <a:r>
              <a:rPr lang="sl-SI" sz="16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42" name="Picture 2" descr="Rezultat iskanja slik za apple spaceship loc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 b="17513"/>
          <a:stretch/>
        </p:blipFill>
        <p:spPr bwMode="auto">
          <a:xfrm>
            <a:off x="3255666" y="3734887"/>
            <a:ext cx="8793458" cy="30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2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jeZBesedilom 8"/>
          <p:cNvSpPr txBox="1"/>
          <p:nvPr/>
        </p:nvSpPr>
        <p:spPr>
          <a:xfrm>
            <a:off x="1854001" y="3576441"/>
            <a:ext cx="672074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/>
              <a:t>Vsebina</a:t>
            </a:r>
            <a:endParaRPr lang="sl-SI" b="1" dirty="0" smtClean="0"/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 smtClean="0"/>
              <a:t>Koordinacija dela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 smtClean="0"/>
              <a:t>Vizija razvoja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 smtClean="0"/>
              <a:t>Načini sodelovanja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 smtClean="0"/>
              <a:t>Vrednotenje dela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b="1" dirty="0" smtClean="0"/>
              <a:t>Moja motivacija in popotnica za naprej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3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-40299" y="0"/>
            <a:ext cx="122323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6" b="1"/>
          <a:stretch/>
        </p:blipFill>
        <p:spPr>
          <a:xfrm>
            <a:off x="-114300" y="-247650"/>
            <a:ext cx="12306300" cy="729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jeZBesedilom 1"/>
          <p:cNvSpPr txBox="1"/>
          <p:nvPr/>
        </p:nvSpPr>
        <p:spPr>
          <a:xfrm rot="60000">
            <a:off x="4514494" y="516706"/>
            <a:ext cx="4645463" cy="3754874"/>
          </a:xfrm>
          <a:prstGeom prst="rect">
            <a:avLst/>
          </a:prstGeom>
          <a:solidFill>
            <a:schemeClr val="bg1">
              <a:lumMod val="85000"/>
              <a:alpha val="61176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I. Katedra za osnove elektrotehnike, matematiko in fiziko</a:t>
            </a:r>
          </a:p>
          <a:p>
            <a:pPr algn="ctr"/>
            <a:endParaRPr lang="sl-SI" sz="11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1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</a:t>
            </a:r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Katedra za elektroenergetske sisteme in naprave</a:t>
            </a:r>
          </a:p>
          <a:p>
            <a:pPr algn="ctr"/>
            <a:endParaRPr lang="sl-SI" sz="11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1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III</a:t>
            </a:r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Katedra za elektroniko</a:t>
            </a:r>
          </a:p>
          <a:p>
            <a:pPr algn="ctr"/>
            <a:endParaRPr lang="sl-SI" sz="11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1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</a:t>
            </a:r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Katedra za merjenja in </a:t>
            </a:r>
            <a:r>
              <a:rPr lang="sl-SI" sz="1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robotiko</a:t>
            </a:r>
          </a:p>
          <a:p>
            <a:pPr algn="ctr"/>
            <a:endParaRPr lang="sl-SI" sz="11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V. Katedra za </a:t>
            </a:r>
            <a:r>
              <a:rPr lang="sl-SI" sz="11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mikroelektronske</a:t>
            </a:r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l-SI" sz="1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tehnologije</a:t>
            </a:r>
          </a:p>
          <a:p>
            <a:pPr algn="ctr"/>
            <a:endParaRPr lang="sl-SI" sz="11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VI. Katedra za </a:t>
            </a:r>
            <a:r>
              <a:rPr lang="sl-SI" sz="115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mehatroniko</a:t>
            </a:r>
            <a:endParaRPr lang="sl-SI" sz="11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sl-SI" sz="11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VII. Katedra za sisteme, avtomatiko in </a:t>
            </a:r>
            <a:r>
              <a:rPr lang="sl-SI" sz="1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kibernetiko</a:t>
            </a:r>
          </a:p>
          <a:p>
            <a:pPr algn="ctr"/>
            <a:endParaRPr lang="sl-SI" sz="11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VIII. Katedra za informacijske in komunikacijske </a:t>
            </a:r>
            <a:r>
              <a:rPr lang="sl-SI" sz="11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tehnologije</a:t>
            </a:r>
          </a:p>
          <a:p>
            <a:pPr algn="ctr"/>
            <a:endParaRPr lang="sl-SI" sz="11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11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IX. Katedra za biomedicinsko tehniko </a:t>
            </a:r>
            <a:endParaRPr lang="sl-SI" sz="11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sl-SI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l-SI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študenti</a:t>
            </a:r>
            <a:endParaRPr lang="sl-SI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 rot="16489157">
            <a:off x="2962333" y="2152396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Strokovne službe</a:t>
            </a:r>
          </a:p>
        </p:txBody>
      </p:sp>
      <p:sp>
        <p:nvSpPr>
          <p:cNvPr id="6" name="Pravokotnik 5"/>
          <p:cNvSpPr/>
          <p:nvPr/>
        </p:nvSpPr>
        <p:spPr>
          <a:xfrm rot="15965446">
            <a:off x="8534531" y="2327630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Strokovne službe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309067" y="692000"/>
            <a:ext cx="303420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FF99"/>
                </a:solidFill>
              </a:rPr>
              <a:t>Preživetje je odvisno od </a:t>
            </a:r>
            <a:r>
              <a:rPr lang="sl-SI" b="1" dirty="0" smtClean="0">
                <a:solidFill>
                  <a:srgbClr val="FFFF99"/>
                </a:solidFill>
              </a:rPr>
              <a:t>hitrosti </a:t>
            </a:r>
            <a:r>
              <a:rPr lang="sl-SI" b="1" dirty="0">
                <a:solidFill>
                  <a:srgbClr val="FFFF99"/>
                </a:solidFill>
              </a:rPr>
              <a:t>prilagajanja na spremembe</a:t>
            </a:r>
            <a:r>
              <a:rPr lang="sl-SI" b="1" dirty="0" smtClean="0">
                <a:solidFill>
                  <a:srgbClr val="FFFF99"/>
                </a:solidFill>
              </a:rPr>
              <a:t>.</a:t>
            </a:r>
          </a:p>
          <a:p>
            <a:endParaRPr lang="sl-SI" sz="1400" b="1" dirty="0">
              <a:solidFill>
                <a:srgbClr val="FFFF99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“</a:t>
            </a:r>
            <a:r>
              <a:rPr lang="en-US" sz="1400" dirty="0">
                <a:solidFill>
                  <a:schemeClr val="bg1"/>
                </a:solidFill>
              </a:rPr>
              <a:t>It is not the most intellectual of the species that survives; it is not the strongest that survives; but the species that survives is the one that is able </a:t>
            </a:r>
            <a:r>
              <a:rPr lang="en-US" sz="1400" b="1" dirty="0">
                <a:solidFill>
                  <a:srgbClr val="FFFF99"/>
                </a:solidFill>
              </a:rPr>
              <a:t>to adapt and to adjust best to the changing environment </a:t>
            </a:r>
            <a:r>
              <a:rPr lang="en-US" sz="1400" dirty="0">
                <a:solidFill>
                  <a:schemeClr val="bg1"/>
                </a:solidFill>
              </a:rPr>
              <a:t>in which it finds itself</a:t>
            </a:r>
            <a:r>
              <a:rPr lang="en-US" sz="1400" dirty="0" smtClean="0">
                <a:solidFill>
                  <a:schemeClr val="bg1"/>
                </a:solidFill>
              </a:rPr>
              <a:t>.”</a:t>
            </a:r>
            <a:endParaRPr lang="sl-SI" sz="1400" dirty="0" smtClean="0">
              <a:solidFill>
                <a:schemeClr val="bg1"/>
              </a:solidFill>
            </a:endParaRPr>
          </a:p>
          <a:p>
            <a:endParaRPr lang="sl-SI" sz="1600" dirty="0">
              <a:solidFill>
                <a:schemeClr val="bg1"/>
              </a:solidFill>
            </a:endParaRPr>
          </a:p>
          <a:p>
            <a:endParaRPr lang="sl-SI" sz="1600" b="1" dirty="0">
              <a:solidFill>
                <a:srgbClr val="FFFF99"/>
              </a:solidFill>
            </a:endParaRPr>
          </a:p>
          <a:p>
            <a:r>
              <a:rPr lang="sl-SI" sz="1400" dirty="0">
                <a:solidFill>
                  <a:schemeClr val="bg1"/>
                </a:solidFill>
              </a:rPr>
              <a:t>Charles Darwin</a:t>
            </a:r>
          </a:p>
        </p:txBody>
      </p:sp>
    </p:spTree>
    <p:extLst>
      <p:ext uri="{BB962C8B-B14F-4D97-AF65-F5344CB8AC3E}">
        <p14:creationId xmlns:p14="http://schemas.microsoft.com/office/powerpoint/2010/main" val="9106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ravokotnik 84"/>
          <p:cNvSpPr/>
          <p:nvPr/>
        </p:nvSpPr>
        <p:spPr>
          <a:xfrm>
            <a:off x="8838010" y="-1"/>
            <a:ext cx="3353990" cy="5653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/>
          <p:cNvSpPr/>
          <p:nvPr/>
        </p:nvSpPr>
        <p:spPr>
          <a:xfrm>
            <a:off x="-1" y="0"/>
            <a:ext cx="9173751" cy="2025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8" name="Picture 4" descr="Rezultat iskanja slik za light bul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t="3549" r="21677" b="9871"/>
          <a:stretch/>
        </p:blipFill>
        <p:spPr bwMode="auto">
          <a:xfrm>
            <a:off x="6073008" y="2662275"/>
            <a:ext cx="2555421" cy="40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kupina 28"/>
          <p:cNvGrpSpPr/>
          <p:nvPr/>
        </p:nvGrpSpPr>
        <p:grpSpPr>
          <a:xfrm>
            <a:off x="3010793" y="1613189"/>
            <a:ext cx="8326641" cy="5116519"/>
            <a:chOff x="-353380" y="2907574"/>
            <a:chExt cx="8407869" cy="5527580"/>
          </a:xfrm>
        </p:grpSpPr>
        <p:sp>
          <p:nvSpPr>
            <p:cNvPr id="30" name="PoljeZBesedilom 29"/>
            <p:cNvSpPr txBox="1"/>
            <p:nvPr/>
          </p:nvSpPr>
          <p:spPr>
            <a:xfrm>
              <a:off x="-142100" y="7645413"/>
              <a:ext cx="2039200" cy="764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I. </a:t>
              </a:r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Katedra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za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osnove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elektrotehnike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matematiko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 </a:t>
              </a:r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fiziko</a:t>
              </a:r>
              <a:endParaRPr lang="de-DE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endParaRPr lang="sl-SI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PoljeZBesedilom 30"/>
            <p:cNvSpPr txBox="1"/>
            <p:nvPr/>
          </p:nvSpPr>
          <p:spPr>
            <a:xfrm>
              <a:off x="-353380" y="5910172"/>
              <a:ext cx="1511229" cy="598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II. Katedra za elektroenergetske sisteme in naprave</a:t>
              </a:r>
            </a:p>
          </p:txBody>
        </p:sp>
        <p:sp>
          <p:nvSpPr>
            <p:cNvPr id="32" name="PoljeZBesedilom 31"/>
            <p:cNvSpPr txBox="1"/>
            <p:nvPr/>
          </p:nvSpPr>
          <p:spPr>
            <a:xfrm>
              <a:off x="155480" y="4353818"/>
              <a:ext cx="1308034" cy="43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III. Katedra za elektroniko</a:t>
              </a:r>
            </a:p>
          </p:txBody>
        </p:sp>
        <p:sp>
          <p:nvSpPr>
            <p:cNvPr id="33" name="PoljeZBesedilom 32"/>
            <p:cNvSpPr txBox="1"/>
            <p:nvPr/>
          </p:nvSpPr>
          <p:spPr>
            <a:xfrm>
              <a:off x="6314477" y="8002899"/>
              <a:ext cx="1740012" cy="43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IX. Katedra za biomedicinsko tehniko </a:t>
              </a:r>
            </a:p>
          </p:txBody>
        </p:sp>
        <p:sp>
          <p:nvSpPr>
            <p:cNvPr id="34" name="PoljeZBesedilom 33"/>
            <p:cNvSpPr txBox="1"/>
            <p:nvPr/>
          </p:nvSpPr>
          <p:spPr>
            <a:xfrm rot="20525785">
              <a:off x="1584059" y="6796869"/>
              <a:ext cx="830686" cy="332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1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5" name="PoljeZBesedilom 34"/>
            <p:cNvSpPr txBox="1"/>
            <p:nvPr/>
          </p:nvSpPr>
          <p:spPr>
            <a:xfrm rot="243213">
              <a:off x="1270478" y="5505510"/>
              <a:ext cx="830686" cy="332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2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6" name="PoljeZBesedilom 35"/>
            <p:cNvSpPr txBox="1"/>
            <p:nvPr/>
          </p:nvSpPr>
          <p:spPr>
            <a:xfrm rot="1776995">
              <a:off x="1589187" y="4403694"/>
              <a:ext cx="830686" cy="332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3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7" name="PoljeZBesedilom 36"/>
            <p:cNvSpPr txBox="1"/>
            <p:nvPr/>
          </p:nvSpPr>
          <p:spPr>
            <a:xfrm rot="1488390">
              <a:off x="5521483" y="6981353"/>
              <a:ext cx="830686" cy="332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9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8" name="PoljeZBesedilom 37"/>
            <p:cNvSpPr txBox="1"/>
            <p:nvPr/>
          </p:nvSpPr>
          <p:spPr>
            <a:xfrm>
              <a:off x="6007362" y="5801410"/>
              <a:ext cx="830686" cy="332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8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9" name="PoljeZBesedilom 38"/>
            <p:cNvSpPr txBox="1"/>
            <p:nvPr/>
          </p:nvSpPr>
          <p:spPr>
            <a:xfrm rot="2788884">
              <a:off x="2385566" y="3556125"/>
              <a:ext cx="888754" cy="310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4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0" name="PoljeZBesedilom 39"/>
            <p:cNvSpPr txBox="1"/>
            <p:nvPr/>
          </p:nvSpPr>
          <p:spPr>
            <a:xfrm rot="16200000">
              <a:off x="3566340" y="3196561"/>
              <a:ext cx="888754" cy="310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5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1" name="PoljeZBesedilom 40"/>
            <p:cNvSpPr txBox="1"/>
            <p:nvPr/>
          </p:nvSpPr>
          <p:spPr>
            <a:xfrm rot="18857072">
              <a:off x="5097382" y="3558644"/>
              <a:ext cx="888754" cy="310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6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2" name="PoljeZBesedilom 41"/>
            <p:cNvSpPr txBox="1"/>
            <p:nvPr/>
          </p:nvSpPr>
          <p:spPr>
            <a:xfrm rot="19749011">
              <a:off x="5899134" y="4539825"/>
              <a:ext cx="830686" cy="332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IDEJA 7</a:t>
              </a:r>
              <a:endParaRPr lang="sl-SI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Pravokotnik 42"/>
          <p:cNvSpPr/>
          <p:nvPr/>
        </p:nvSpPr>
        <p:spPr>
          <a:xfrm>
            <a:off x="10113892" y="4891325"/>
            <a:ext cx="19326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VIII. Katedra za informacijske in komunikacijske tehnologije</a:t>
            </a:r>
          </a:p>
        </p:txBody>
      </p:sp>
      <p:sp>
        <p:nvSpPr>
          <p:cNvPr id="44" name="Pravokotnik 43"/>
          <p:cNvSpPr/>
          <p:nvPr/>
        </p:nvSpPr>
        <p:spPr>
          <a:xfrm>
            <a:off x="4609113" y="1666182"/>
            <a:ext cx="14638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IV. Katedra za merjenja in robotiko</a:t>
            </a:r>
          </a:p>
        </p:txBody>
      </p:sp>
      <p:sp>
        <p:nvSpPr>
          <p:cNvPr id="45" name="Pravokotnik 44"/>
          <p:cNvSpPr/>
          <p:nvPr/>
        </p:nvSpPr>
        <p:spPr>
          <a:xfrm>
            <a:off x="6573505" y="1177872"/>
            <a:ext cx="13872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V. Katedra za </a:t>
            </a:r>
            <a:r>
              <a:rPr lang="sl-SI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mikroelektronske</a:t>
            </a:r>
            <a:r>
              <a:rPr lang="sl-SI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tehnologije</a:t>
            </a:r>
            <a:endParaRPr lang="sl-SI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Pravokotnik 45"/>
          <p:cNvSpPr/>
          <p:nvPr/>
        </p:nvSpPr>
        <p:spPr>
          <a:xfrm>
            <a:off x="9012783" y="1888043"/>
            <a:ext cx="1202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VI. Katedra za mehatroniko</a:t>
            </a:r>
          </a:p>
        </p:txBody>
      </p:sp>
      <p:sp>
        <p:nvSpPr>
          <p:cNvPr id="47" name="Pravokotnik 46"/>
          <p:cNvSpPr/>
          <p:nvPr/>
        </p:nvSpPr>
        <p:spPr>
          <a:xfrm>
            <a:off x="9998783" y="3261483"/>
            <a:ext cx="1460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VII. Katedra za sisteme, avtomatiko in kibernetiko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11" y="3451021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28" y="1953101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79" y="666029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79" y="159441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85" y="4984618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1098" y="838881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2495" y="2165784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5240" y="3836872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9939" y="5372378"/>
            <a:ext cx="1132794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Pravokotnik 82"/>
          <p:cNvSpPr/>
          <p:nvPr/>
        </p:nvSpPr>
        <p:spPr>
          <a:xfrm>
            <a:off x="6128249" y="3812723"/>
            <a:ext cx="2323364" cy="277283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827648"/>
              </a:avLst>
            </a:prstTxWarp>
            <a:spAutoFit/>
          </a:bodyPr>
          <a:lstStyle/>
          <a:p>
            <a:pPr algn="ctr"/>
            <a:r>
              <a:rPr lang="sl-SI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NAJBOLJŠA IDEJA</a:t>
            </a:r>
          </a:p>
        </p:txBody>
      </p:sp>
      <p:sp>
        <p:nvSpPr>
          <p:cNvPr id="84" name="Pravokotnik 83"/>
          <p:cNvSpPr/>
          <p:nvPr/>
        </p:nvSpPr>
        <p:spPr>
          <a:xfrm>
            <a:off x="256812" y="256573"/>
            <a:ext cx="49207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Kolektivno </a:t>
            </a:r>
            <a:r>
              <a:rPr lang="sl-SI" sz="3600" b="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vodenje</a:t>
            </a:r>
          </a:p>
          <a:p>
            <a:r>
              <a:rPr lang="sl-SI" sz="3600" b="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In koordinacija </a:t>
            </a:r>
            <a:r>
              <a:rPr lang="sl-SI" sz="24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/>
            </a:r>
            <a:br>
              <a:rPr lang="sl-SI" sz="24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</a:br>
            <a:endParaRPr lang="sl-SI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3155192" y="1818599"/>
            <a:ext cx="61269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000" b="1" dirty="0" smtClean="0"/>
              <a:t>4. Industrijska revolucija</a:t>
            </a:r>
          </a:p>
          <a:p>
            <a:pPr algn="ctr"/>
            <a:r>
              <a:rPr lang="sl-SI" sz="2800" dirty="0" smtClean="0"/>
              <a:t>(</a:t>
            </a:r>
            <a:r>
              <a:rPr lang="sl-SI" sz="2800" dirty="0" err="1" smtClean="0"/>
              <a:t>Industry</a:t>
            </a:r>
            <a:r>
              <a:rPr lang="sl-SI" sz="2800" dirty="0" smtClean="0"/>
              <a:t> 4.0)</a:t>
            </a:r>
            <a:endParaRPr lang="sl-SI" sz="2800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8808" y="314493"/>
            <a:ext cx="10065941" cy="42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93" y="3397802"/>
            <a:ext cx="10069056" cy="288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9840416" y="6509640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>
                    <a:lumMod val="65000"/>
                  </a:schemeClr>
                </a:solidFill>
              </a:rPr>
              <a:t>http://frodx.com</a:t>
            </a:r>
            <a:endParaRPr lang="sl-SI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" name="Raven povezovalnik 3"/>
          <p:cNvCxnSpPr/>
          <p:nvPr/>
        </p:nvCxnSpPr>
        <p:spPr>
          <a:xfrm>
            <a:off x="1406769" y="2170444"/>
            <a:ext cx="9575686" cy="11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jeZBesedilom 4"/>
          <p:cNvSpPr txBox="1"/>
          <p:nvPr/>
        </p:nvSpPr>
        <p:spPr>
          <a:xfrm>
            <a:off x="1527417" y="1556989"/>
            <a:ext cx="105677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1957</a:t>
            </a:r>
            <a:endParaRPr lang="sl-SI" sz="3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4926116" y="2744739"/>
            <a:ext cx="105677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2017</a:t>
            </a:r>
            <a:endParaRPr lang="sl-SI" sz="3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1" name="Raven povezovalnik 10"/>
          <p:cNvCxnSpPr/>
          <p:nvPr/>
        </p:nvCxnSpPr>
        <p:spPr>
          <a:xfrm flipV="1">
            <a:off x="1627833" y="2285268"/>
            <a:ext cx="9354622" cy="1369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ovezovalnik 19"/>
          <p:cNvCxnSpPr/>
          <p:nvPr/>
        </p:nvCxnSpPr>
        <p:spPr>
          <a:xfrm>
            <a:off x="1406769" y="2422226"/>
            <a:ext cx="4579563" cy="12086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ovezovalnik 24"/>
          <p:cNvCxnSpPr/>
          <p:nvPr/>
        </p:nvCxnSpPr>
        <p:spPr>
          <a:xfrm>
            <a:off x="6115732" y="2541283"/>
            <a:ext cx="4841342" cy="60434"/>
          </a:xfrm>
          <a:prstGeom prst="line">
            <a:avLst/>
          </a:prstGeom>
          <a:ln w="76200" cap="rnd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/>
        </p:nvSpPr>
        <p:spPr>
          <a:xfrm>
            <a:off x="9930458" y="2718038"/>
            <a:ext cx="1056772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2057</a:t>
            </a:r>
            <a:endParaRPr lang="sl-SI" sz="32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AutoShape 2" descr="mailbox://D:/mejli/prejeto%20FE/Inbox?number=347266058&amp;part=1.2&amp;type=image/jpeg&amp;filename=20170310_1118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" name="AutoShape 4" descr="mailbox://D:/mejli/prejeto%20FE/Inbox?number=347266058&amp;part=1.2&amp;type=image/jpeg&amp;filename=20170310_11185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55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revolutio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" end="3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5141" y="404811"/>
            <a:ext cx="9456209" cy="5762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99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67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4596124" y="6161375"/>
            <a:ext cx="699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smtClean="0">
                <a:solidFill>
                  <a:schemeClr val="bg1">
                    <a:lumMod val="50000"/>
                  </a:schemeClr>
                </a:solidFill>
              </a:rPr>
              <a:t>Matrika Realnih Horizontalnih Asociacij</a:t>
            </a:r>
            <a:endParaRPr lang="sl-SI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85" y="2444510"/>
            <a:ext cx="3751008" cy="358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78" y="450037"/>
            <a:ext cx="2843815" cy="199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493" y="2018026"/>
            <a:ext cx="1922242" cy="308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987228" y="1077833"/>
            <a:ext cx="3381268" cy="286232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l-SI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>
                <a:solidFill>
                  <a:schemeClr val="bg1"/>
                </a:solidFill>
              </a:rPr>
              <a:t>Sinergija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bg1"/>
                </a:solidFill>
              </a:rPr>
              <a:t>Pedagoška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bg1"/>
                </a:solidFill>
              </a:rPr>
              <a:t>Raziskovalna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chemeClr val="bg1"/>
                </a:solidFill>
              </a:rPr>
              <a:t>Projektna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l-SI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>
                <a:solidFill>
                  <a:schemeClr val="bg1"/>
                </a:solidFill>
              </a:rPr>
              <a:t>Interne komunikacije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>
                <a:solidFill>
                  <a:schemeClr val="bg1"/>
                </a:solidFill>
              </a:rPr>
              <a:t>Interno izobraževanje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smtClean="0">
                <a:solidFill>
                  <a:schemeClr val="bg1"/>
                </a:solidFill>
              </a:rPr>
              <a:t>Nove priložnosti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9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639616" y="2780928"/>
            <a:ext cx="7200800" cy="33123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Naslov 1"/>
          <p:cNvSpPr txBox="1">
            <a:spLocks/>
          </p:cNvSpPr>
          <p:nvPr/>
        </p:nvSpPr>
        <p:spPr>
          <a:xfrm>
            <a:off x="1143345" y="3989723"/>
            <a:ext cx="10972800" cy="83080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Polje sodelovanja</a:t>
            </a:r>
            <a:endParaRPr lang="sl-SI" sz="24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2639616" y="2782967"/>
            <a:ext cx="2005045" cy="33123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NI RELEVANTNO</a:t>
            </a:r>
            <a:endParaRPr lang="sl-SI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4644661" y="2782967"/>
            <a:ext cx="2147535" cy="241351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POTENCIALNO PATENTABILNO</a:t>
            </a:r>
          </a:p>
          <a:p>
            <a:pPr algn="ctr"/>
            <a:endParaRPr lang="sl-SI" sz="16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sl-SI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INOVACIJE</a:t>
            </a:r>
            <a:endParaRPr lang="sl-SI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6792196" y="2783420"/>
            <a:ext cx="3072343" cy="17977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POTENCIALNO ZA SODELOVANJE</a:t>
            </a:r>
            <a:endParaRPr lang="sl-SI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644661" y="5196480"/>
            <a:ext cx="5219878" cy="89885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INTERNA EKSPERTIZA, EKSKLUZIVA</a:t>
            </a:r>
            <a:endParaRPr lang="sl-SI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6792196" y="4581129"/>
            <a:ext cx="3072343" cy="61331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OPUŠČENO</a:t>
            </a:r>
            <a:endParaRPr lang="sl-SI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609600" y="1197130"/>
            <a:ext cx="109728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 smtClean="0">
                <a:latin typeface="Trebuchet MS" panose="020B0603020202020204" pitchFamily="34" charset="0"/>
              </a:rPr>
              <a:t>SODELOVANJE</a:t>
            </a:r>
          </a:p>
          <a:p>
            <a:r>
              <a:rPr lang="sl-SI" sz="2100" dirty="0" smtClean="0">
                <a:latin typeface="Trebuchet MS" panose="020B0603020202020204" pitchFamily="34" charset="0"/>
              </a:rPr>
              <a:t>(na vseh področjih)</a:t>
            </a:r>
            <a:endParaRPr lang="sl-SI" sz="2900" dirty="0">
              <a:latin typeface="Trebuchet MS" panose="020B0603020202020204" pitchFamily="34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6960097" y="6453337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>
                <a:solidFill>
                  <a:schemeClr val="bg1">
                    <a:lumMod val="65000"/>
                  </a:schemeClr>
                </a:solidFill>
              </a:rPr>
              <a:t>Andy </a:t>
            </a:r>
            <a:r>
              <a:rPr lang="sl-SI" sz="1200" dirty="0" err="1" smtClean="0">
                <a:solidFill>
                  <a:schemeClr val="bg1">
                    <a:lumMod val="65000"/>
                  </a:schemeClr>
                </a:solidFill>
              </a:rPr>
              <a:t>Hanson</a:t>
            </a:r>
            <a:r>
              <a:rPr lang="sl-SI" sz="1200" dirty="0" smtClean="0">
                <a:solidFill>
                  <a:schemeClr val="bg1">
                    <a:lumMod val="65000"/>
                  </a:schemeClr>
                </a:solidFill>
              </a:rPr>
              <a:t> ,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Bureau international des poids et mesures</a:t>
            </a:r>
            <a:endParaRPr lang="sl-SI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2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30629" y="394068"/>
            <a:ext cx="10200196" cy="1325563"/>
          </a:xfrm>
        </p:spPr>
        <p:txBody>
          <a:bodyPr>
            <a:normAutofit/>
          </a:bodyPr>
          <a:lstStyle/>
          <a:p>
            <a:r>
              <a:rPr lang="sl-SI" sz="4000" dirty="0" smtClean="0"/>
              <a:t>VREDNOTENJE DELA IN </a:t>
            </a:r>
            <a:br>
              <a:rPr lang="sl-SI" sz="4000" dirty="0" smtClean="0"/>
            </a:br>
            <a:r>
              <a:rPr lang="sl-SI" sz="4000" dirty="0" smtClean="0"/>
              <a:t>VKLJUČEVANJE ŠTUDENTOV</a:t>
            </a:r>
            <a:endParaRPr lang="sl-SI" sz="40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88710" y="2128470"/>
            <a:ext cx="9784172" cy="44679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RAZISKOVALNO DELO</a:t>
            </a:r>
          </a:p>
          <a:p>
            <a:endParaRPr lang="sl-SI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sl-SI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RAZVOJNO IN PROJEKTNO DELO</a:t>
            </a:r>
          </a:p>
          <a:p>
            <a:endParaRPr lang="sl-SI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sl-SI" b="1" dirty="0" smtClean="0"/>
              <a:t>PEDAGOŠKO DELO </a:t>
            </a:r>
            <a:r>
              <a:rPr lang="sl-SI" sz="5800" b="1" dirty="0" smtClean="0">
                <a:solidFill>
                  <a:srgbClr val="FF0000"/>
                </a:solidFill>
              </a:rPr>
              <a:t>???</a:t>
            </a:r>
            <a:r>
              <a:rPr lang="sl-SI" b="1" dirty="0" smtClean="0"/>
              <a:t> </a:t>
            </a:r>
          </a:p>
          <a:p>
            <a:pPr marL="0" indent="0">
              <a:buNone/>
            </a:pPr>
            <a:r>
              <a:rPr lang="sl-SI" b="1" dirty="0"/>
              <a:t>	</a:t>
            </a:r>
            <a:r>
              <a:rPr lang="sl-SI" b="1" dirty="0" smtClean="0"/>
              <a:t>	</a:t>
            </a:r>
            <a:endParaRPr lang="sl-SI" sz="2000" dirty="0" smtClean="0"/>
          </a:p>
          <a:p>
            <a:pPr marL="0" indent="0">
              <a:buNone/>
            </a:pPr>
            <a:r>
              <a:rPr lang="sl-SI" b="1" dirty="0"/>
              <a:t>VKLJUČEVANJE </a:t>
            </a:r>
            <a:r>
              <a:rPr lang="sl-SI" b="1" dirty="0" smtClean="0"/>
              <a:t>ŠTUDENTOV / aktivna vloga</a:t>
            </a:r>
          </a:p>
          <a:p>
            <a:pPr marL="1828800" lvl="4" indent="0">
              <a:buNone/>
            </a:pPr>
            <a:endParaRPr lang="sl-SI" b="1" dirty="0" smtClean="0"/>
          </a:p>
          <a:p>
            <a:pPr marL="1828800" lvl="4" indent="0">
              <a:buNone/>
            </a:pPr>
            <a:r>
              <a:rPr lang="sl-SI" b="1" dirty="0" smtClean="0"/>
              <a:t>V organih FE</a:t>
            </a:r>
          </a:p>
          <a:p>
            <a:pPr marL="1828800" lvl="4" indent="0">
              <a:buNone/>
            </a:pPr>
            <a:endParaRPr lang="sl-SI" b="1" dirty="0" smtClean="0"/>
          </a:p>
          <a:p>
            <a:pPr marL="1828800" lvl="4" indent="0">
              <a:buNone/>
            </a:pPr>
            <a:r>
              <a:rPr lang="sl-SI" b="1" dirty="0" smtClean="0"/>
              <a:t>Aktivno v pedagoškem procesu </a:t>
            </a:r>
            <a:r>
              <a:rPr lang="sl-SI" sz="2800" b="1" dirty="0" smtClean="0">
                <a:solidFill>
                  <a:srgbClr val="FF0000"/>
                </a:solidFill>
              </a:rPr>
              <a:t>???</a:t>
            </a:r>
          </a:p>
          <a:p>
            <a:pPr marL="1828800" lvl="4" indent="0">
              <a:buNone/>
            </a:pPr>
            <a:endParaRPr lang="sl-SI" b="1" dirty="0" smtClean="0"/>
          </a:p>
          <a:p>
            <a:pPr marL="1828800" lvl="4" indent="0">
              <a:buNone/>
            </a:pPr>
            <a:r>
              <a:rPr lang="sl-SI" b="1" dirty="0" smtClean="0"/>
              <a:t>Aktivno v raziskovalno-razvojnem delu </a:t>
            </a:r>
            <a:r>
              <a:rPr lang="sl-SI" sz="2800" b="1" dirty="0" smtClean="0">
                <a:solidFill>
                  <a:srgbClr val="FF0000"/>
                </a:solidFill>
              </a:rPr>
              <a:t>???</a:t>
            </a:r>
            <a:endParaRPr lang="sl-SI" sz="2300" b="1" dirty="0">
              <a:solidFill>
                <a:srgbClr val="FF0000"/>
              </a:solidFill>
            </a:endParaRPr>
          </a:p>
        </p:txBody>
      </p:sp>
      <p:cxnSp>
        <p:nvCxnSpPr>
          <p:cNvPr id="6" name="Raven povezovalnik 5"/>
          <p:cNvCxnSpPr/>
          <p:nvPr/>
        </p:nvCxnSpPr>
        <p:spPr>
          <a:xfrm>
            <a:off x="4761211" y="2415176"/>
            <a:ext cx="135653" cy="1887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ovezovalnik 8"/>
          <p:cNvCxnSpPr/>
          <p:nvPr/>
        </p:nvCxnSpPr>
        <p:spPr>
          <a:xfrm flipV="1">
            <a:off x="4860717" y="1957253"/>
            <a:ext cx="419291" cy="643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ovezovalnik 12"/>
          <p:cNvCxnSpPr/>
          <p:nvPr/>
        </p:nvCxnSpPr>
        <p:spPr>
          <a:xfrm>
            <a:off x="6295727" y="3290052"/>
            <a:ext cx="135653" cy="1887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ovezovalnik 13"/>
          <p:cNvCxnSpPr/>
          <p:nvPr/>
        </p:nvCxnSpPr>
        <p:spPr>
          <a:xfrm flipV="1">
            <a:off x="6399996" y="2836892"/>
            <a:ext cx="419291" cy="643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/>
          <p:cNvCxnSpPr/>
          <p:nvPr/>
        </p:nvCxnSpPr>
        <p:spPr>
          <a:xfrm>
            <a:off x="4808849" y="5522035"/>
            <a:ext cx="101740" cy="1259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/>
          <p:cNvCxnSpPr/>
          <p:nvPr/>
        </p:nvCxnSpPr>
        <p:spPr>
          <a:xfrm flipV="1">
            <a:off x="4882288" y="5203774"/>
            <a:ext cx="314468" cy="4291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avokotnik 4"/>
          <p:cNvSpPr/>
          <p:nvPr/>
        </p:nvSpPr>
        <p:spPr>
          <a:xfrm>
            <a:off x="6021367" y="37561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200" b="1" dirty="0"/>
              <a:t>Razviti in preveriti ustrezno metriko</a:t>
            </a:r>
          </a:p>
          <a:p>
            <a:pPr marL="266700" lvl="4"/>
            <a:r>
              <a:rPr lang="sl-SI" sz="1200" dirty="0"/>
              <a:t>(število diplom, magisterijev, doktoratov, vabljena pedagoška predavanja, ankete, merjenje pozornosti študentov, ovrednotenje prisotnosti na predavanjih)</a:t>
            </a:r>
          </a:p>
        </p:txBody>
      </p:sp>
      <p:sp>
        <p:nvSpPr>
          <p:cNvPr id="4" name="PoljeZBesedilom 3"/>
          <p:cNvSpPr txBox="1"/>
          <p:nvPr/>
        </p:nvSpPr>
        <p:spPr>
          <a:xfrm rot="209904">
            <a:off x="8760695" y="4359259"/>
            <a:ext cx="2435468" cy="2339102"/>
          </a:xfrm>
          <a:prstGeom prst="rect">
            <a:avLst/>
          </a:prstGeom>
          <a:solidFill>
            <a:srgbClr val="FF0000"/>
          </a:solidFill>
          <a:effectLst>
            <a:outerShdw blurRad="50800" dist="76200" dir="3600000" sx="101000" sy="101000" algn="tl" rotWithShape="0">
              <a:prstClr val="black">
                <a:alpha val="3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Priprava na življenje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chemeClr val="bg1"/>
                </a:solidFill>
              </a:rPr>
              <a:t>Kreativnosti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chemeClr val="bg1"/>
                </a:solidFill>
              </a:rPr>
              <a:t>Inovativnost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chemeClr val="bg1"/>
                </a:solidFill>
              </a:rPr>
              <a:t>Podjetništvo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chemeClr val="bg1"/>
                </a:solidFill>
              </a:rPr>
              <a:t>Komunikacije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chemeClr val="bg1"/>
                </a:solidFill>
              </a:rPr>
              <a:t>Samozavest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chemeClr val="bg1"/>
                </a:solidFill>
              </a:rPr>
              <a:t>Samoiniciativnost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chemeClr val="bg1"/>
                </a:solidFill>
              </a:rPr>
              <a:t>Prilagodljivost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400" dirty="0" smtClean="0">
                <a:solidFill>
                  <a:schemeClr val="bg1"/>
                </a:solidFill>
              </a:rPr>
              <a:t>Odpornost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3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Robotika-predstvaitev-smeri2016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e-odtis-ppt" id="{32CEF089-3272-4C42-9AF8-9AA37B7BED95}" vid="{F82D7D48-7DF3-4CF9-A02E-044F2A666CDC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Robotika-predstvaitev-smeri2016</Template>
  <TotalTime>487</TotalTime>
  <Words>444</Words>
  <Application>Microsoft Office PowerPoint</Application>
  <PresentationFormat>Po meri</PresentationFormat>
  <Paragraphs>125</Paragraphs>
  <Slides>15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Robotika-predstvaitev-smeri2016</vt:lpstr>
      <vt:lpstr>Predstavitev programa Janko Drnovšek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VREDNOTENJE DELA IN  VKLJUČEVANJE ŠTUDENTOV</vt:lpstr>
      <vt:lpstr>PowerPointova predstavitev</vt:lpstr>
      <vt:lpstr>PowerPointova predstavitev</vt:lpstr>
      <vt:lpstr>PowerPointova predstavitev</vt:lpstr>
      <vt:lpstr>PowerPointova predstavitev</vt:lpstr>
      <vt:lpstr>Moja motivacija in popotnica za naprej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Robotika Elektrotehnika, 2. stopnja</dc:title>
  <dc:creator>marko</dc:creator>
  <cp:lastModifiedBy>gregor</cp:lastModifiedBy>
  <cp:revision>77</cp:revision>
  <cp:lastPrinted>2017-03-30T08:12:18Z</cp:lastPrinted>
  <dcterms:created xsi:type="dcterms:W3CDTF">2016-05-11T13:26:11Z</dcterms:created>
  <dcterms:modified xsi:type="dcterms:W3CDTF">2017-03-31T11:54:01Z</dcterms:modified>
</cp:coreProperties>
</file>